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5" r:id="rId4"/>
    <p:sldId id="298" r:id="rId5"/>
    <p:sldId id="299" r:id="rId6"/>
    <p:sldId id="294" r:id="rId7"/>
    <p:sldId id="296" r:id="rId8"/>
    <p:sldId id="297" r:id="rId9"/>
    <p:sldId id="263" r:id="rId10"/>
    <p:sldId id="300" r:id="rId11"/>
    <p:sldId id="301" r:id="rId12"/>
    <p:sldId id="303" r:id="rId13"/>
    <p:sldId id="304" r:id="rId14"/>
    <p:sldId id="30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4DB1E1-0A1B-4FAB-9954-F4952D21A73F}">
          <p14:sldIdLst>
            <p14:sldId id="256"/>
            <p14:sldId id="257"/>
            <p14:sldId id="295"/>
            <p14:sldId id="298"/>
            <p14:sldId id="299"/>
            <p14:sldId id="294"/>
            <p14:sldId id="296"/>
            <p14:sldId id="297"/>
            <p14:sldId id="263"/>
            <p14:sldId id="300"/>
            <p14:sldId id="301"/>
            <p14:sldId id="303"/>
            <p14:sldId id="304"/>
            <p14:sldId id="302"/>
          </p14:sldIdLst>
        </p14:section>
        <p14:section name="Раздел без заголовка" id="{A39F7867-A2EF-4A50-B07E-10C10F79BA3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66FF99"/>
    <a:srgbClr val="00D661"/>
    <a:srgbClr val="FFFF99"/>
    <a:srgbClr val="CCFF99"/>
    <a:srgbClr val="D7FA98"/>
    <a:srgbClr val="00602B"/>
    <a:srgbClr val="99FFCC"/>
    <a:srgbClr val="A3BEF5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88" d="100"/>
          <a:sy n="88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6DD51-64E3-4010-BC26-8A0F48279E2C}" type="datetimeFigureOut">
              <a:rPr lang="uk-UA" smtClean="0"/>
              <a:t>25.08.2023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96B46-AED2-4B88-837F-706E430B46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0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Click="0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8BE7DD7-A636-4868-B349-20DA393C32ED}"/>
              </a:ext>
            </a:extLst>
          </p:cNvPr>
          <p:cNvSpPr/>
          <p:nvPr/>
        </p:nvSpPr>
        <p:spPr>
          <a:xfrm>
            <a:off x="2281425" y="1596540"/>
            <a:ext cx="6719020" cy="3664920"/>
          </a:xfrm>
          <a:prstGeom prst="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i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Комунальний заклад дошкільної освіти</a:t>
            </a:r>
          </a:p>
          <a:p>
            <a:pPr algn="ctr"/>
            <a:r>
              <a:rPr lang="uk-UA" sz="3600" b="1" i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(дитячий садок) №1 «Берізка» Рубіжанської міської ради Луганської </a:t>
            </a:r>
            <a:r>
              <a:rPr lang="uk-UA" sz="3600" b="1" i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області</a:t>
            </a:r>
            <a:endParaRPr lang="uk-UA" sz="3600" b="1" i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горь Крутой - Ты в моем сентябре">
            <a:hlinkClick r:id="" action="ppaction://media"/>
            <a:extLst>
              <a:ext uri="{FF2B5EF4-FFF2-40B4-BE49-F238E27FC236}">
                <a16:creationId xmlns="" xmlns:a16="http://schemas.microsoft.com/office/drawing/2014/main" id="{FDD22378-CEEE-4C95-98B1-8E940C779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75" y="374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B6C56C2C-2A79-45CC-ADA2-DFFF35F7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0"/>
            <a:ext cx="8551480" cy="136519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30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/>
            </a:r>
            <a:br>
              <a:rPr lang="uk-UA" sz="30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uk-UA" sz="30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ФІЗКУЛЬТУРНО-ОЗДОРОВЧА РОБОТА </a:t>
            </a:r>
            <a:endParaRPr lang="ru-RU" sz="3000" b="1" i="1" u="sng" dirty="0">
              <a:ln/>
              <a:solidFill>
                <a:schemeClr val="accent3"/>
              </a:solidFill>
              <a:latin typeface="Georgia" pitchFamily="18" charset="0"/>
            </a:endParaRPr>
          </a:p>
          <a:p>
            <a:pPr algn="ctr"/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72CD092E-0D6F-4C11-9EBC-1DD40BCFB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1412366"/>
            <a:ext cx="4431229" cy="24747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B8ADAAA-D7DF-4046-A32E-54F877809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01" y="4039820"/>
            <a:ext cx="3209588" cy="26082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15" y="1365195"/>
            <a:ext cx="3970330" cy="54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359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1180" y="3276295"/>
            <a:ext cx="5075244" cy="3330536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B6C56C2C-2A79-45CC-ADA2-DFFF35F7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91" y="69489"/>
            <a:ext cx="8704185" cy="916231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b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uk-UA" sz="30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НАВЧАННЯ ДІТЕЙ ІНОЗЕМНИМ МОВАМ </a:t>
            </a:r>
            <a:endParaRPr lang="ru-RU" sz="3000" b="1" i="1" u="sng" dirty="0">
              <a:ln/>
              <a:solidFill>
                <a:schemeClr val="accent3"/>
              </a:solidFill>
              <a:latin typeface="Georgia" pitchFamily="18" charset="0"/>
            </a:endParaRPr>
          </a:p>
          <a:p>
            <a:pPr algn="ctr"/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5" y="1228161"/>
            <a:ext cx="4219817" cy="30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491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B6C56C2C-2A79-45CC-ADA2-DFFF35F7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5" y="0"/>
            <a:ext cx="8246070" cy="159654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b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РОБОТА З ДІТЬМИ З ОСОБЛИВИМИ ОСВІТНІМИ ПОТРЕБАМИ</a:t>
            </a:r>
            <a:endParaRPr lang="ru-RU" sz="3000" b="1" i="1" u="sng" dirty="0">
              <a:ln/>
              <a:solidFill>
                <a:schemeClr val="accent3"/>
              </a:solidFill>
              <a:latin typeface="Georgia" pitchFamily="18" charset="0"/>
            </a:endParaRPr>
          </a:p>
          <a:p>
            <a:pPr algn="ctr"/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25" y="1749245"/>
            <a:ext cx="3512215" cy="442844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7900" y="1787782"/>
            <a:ext cx="3511763" cy="44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05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B6C56C2C-2A79-45CC-ADA2-DFFF35F7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69490"/>
            <a:ext cx="8551480" cy="1361409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</a:t>
            </a:r>
            <a:b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uk-UA" sz="32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РОБОТА З ОБДАРОВАНИМИ ДІТЬМИ </a:t>
            </a:r>
            <a:endParaRPr lang="ru-RU" sz="3000" b="1" i="1" u="sng" dirty="0">
              <a:ln/>
              <a:solidFill>
                <a:schemeClr val="accent3"/>
              </a:solidFill>
              <a:latin typeface="Georgia" pitchFamily="18" charset="0"/>
            </a:endParaRPr>
          </a:p>
          <a:p>
            <a:pPr algn="ctr"/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6FA2EB-B376-4880-9454-AB455B23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45" y="1523080"/>
            <a:ext cx="2290575" cy="25167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2594" y="4039819"/>
            <a:ext cx="2443279" cy="2838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E7530ED-87DC-46B4-9C65-4CE6C84AF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" y="1494126"/>
            <a:ext cx="4123035" cy="23929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65843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60" y="69490"/>
            <a:ext cx="8695949" cy="565008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i="1" dirty="0" smtClean="0"/>
              <a:t>Дитячий сміх і вогник радості в очах дітей завжди повинні бути у пріоритеті будь-якого закладу освіти.</a:t>
            </a:r>
            <a:r>
              <a:rPr lang="uk-UA" sz="3000" i="1" dirty="0"/>
              <a:t> Наші діти гідні того, щоб їх виховання та навчання здійснювалися у </a:t>
            </a:r>
            <a:r>
              <a:rPr lang="uk-UA" sz="3000" i="1" dirty="0" smtClean="0"/>
              <a:t>безпечному, насиченому, комфортному </a:t>
            </a:r>
            <a:r>
              <a:rPr lang="uk-UA" sz="3000" i="1" dirty="0"/>
              <a:t>освітньому середовищі. </a:t>
            </a:r>
            <a:r>
              <a:rPr lang="uk-UA" sz="3000" i="1" dirty="0" smtClean="0"/>
              <a:t>Тож давайте усі разом створимо для них такі умови в КЗДО №1 «Берізка»</a:t>
            </a:r>
            <a:endParaRPr lang="ru-RU" sz="30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F38324-22B7-4934-ABBB-E74546AD2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54" y="3276294"/>
            <a:ext cx="5344675" cy="358170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3540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1B24B95-A88B-4813-AE10-E3F77049C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10" y="2054655"/>
            <a:ext cx="6649530" cy="45811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D2F7928-8C1F-4D61-855D-191389C3C9A5}"/>
              </a:ext>
            </a:extLst>
          </p:cNvPr>
          <p:cNvSpPr/>
          <p:nvPr/>
        </p:nvSpPr>
        <p:spPr>
          <a:xfrm>
            <a:off x="2586835" y="129586"/>
            <a:ext cx="3054100" cy="45811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solidFill>
                  <a:srgbClr val="00602B"/>
                </a:solidFill>
              </a:rPr>
              <a:t>Луганська </a:t>
            </a:r>
            <a:r>
              <a:rPr lang="uk-UA" sz="2800" i="1" dirty="0" smtClean="0">
                <a:solidFill>
                  <a:srgbClr val="00602B"/>
                </a:solidFill>
              </a:rPr>
              <a:t>обл</a:t>
            </a:r>
            <a:r>
              <a:rPr lang="uk-UA" sz="2800" dirty="0" smtClean="0"/>
              <a:t>асть</a:t>
            </a:r>
            <a:endParaRPr lang="uk-UA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A471BC0-67A3-430B-98EA-3E8832FF5C0D}"/>
              </a:ext>
            </a:extLst>
          </p:cNvPr>
          <p:cNvSpPr/>
          <p:nvPr/>
        </p:nvSpPr>
        <p:spPr>
          <a:xfrm>
            <a:off x="4419295" y="665238"/>
            <a:ext cx="2431102" cy="51361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solidFill>
                  <a:srgbClr val="00602B"/>
                </a:solidFill>
              </a:rPr>
              <a:t>м. Рубіжне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AE2AC9-FD92-4138-BF13-6072CB824208}"/>
              </a:ext>
            </a:extLst>
          </p:cNvPr>
          <p:cNvSpPr/>
          <p:nvPr/>
        </p:nvSpPr>
        <p:spPr>
          <a:xfrm>
            <a:off x="5182820" y="1256385"/>
            <a:ext cx="3664920" cy="57089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solidFill>
                  <a:srgbClr val="00602B"/>
                </a:solidFill>
              </a:rPr>
              <a:t>вул. Смирнова, б.25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76A928-0AE8-4D00-9A90-30EE97B6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55" y="1"/>
            <a:ext cx="2360065" cy="25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70" y="69490"/>
            <a:ext cx="8229600" cy="1143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dirty="0" smtClean="0"/>
              <a:t>               </a:t>
            </a:r>
            <a:r>
              <a:rPr lang="uk-UA" b="1" i="1" dirty="0" smtClean="0"/>
              <a:t>Станом на 24.02.2022 року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i="1" dirty="0" smtClean="0"/>
              <a:t>Кількість груп – 3</a:t>
            </a:r>
          </a:p>
          <a:p>
            <a:r>
              <a:rPr lang="uk-UA" i="1" dirty="0" smtClean="0"/>
              <a:t>Із них : 1 інклюзивна група</a:t>
            </a:r>
          </a:p>
          <a:p>
            <a:pPr marL="0" indent="0">
              <a:buNone/>
            </a:pPr>
            <a:r>
              <a:rPr lang="uk-UA" i="1" dirty="0"/>
              <a:t> </a:t>
            </a:r>
            <a:r>
              <a:rPr lang="uk-UA" i="1" dirty="0" smtClean="0"/>
              <a:t>                 2 групи загального розвитку</a:t>
            </a:r>
          </a:p>
          <a:p>
            <a:r>
              <a:rPr lang="uk-UA" i="1" dirty="0" smtClean="0"/>
              <a:t>Кількість дітей – 55</a:t>
            </a:r>
          </a:p>
          <a:p>
            <a:r>
              <a:rPr lang="uk-UA" i="1" dirty="0" smtClean="0"/>
              <a:t>Кількість співробітників – 29</a:t>
            </a:r>
          </a:p>
          <a:p>
            <a:r>
              <a:rPr lang="uk-UA" i="1" dirty="0" smtClean="0"/>
              <a:t>Із них : педагогів-9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2085805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490"/>
            <a:ext cx="8229600" cy="91623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dirty="0" smtClean="0"/>
              <a:t>    </a:t>
            </a:r>
            <a:r>
              <a:rPr lang="uk-UA" i="1" dirty="0" smtClean="0"/>
              <a:t>СТАН КЗДО №1 НА ТЕПЕРІШНІЙ ЧАС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23" y="981103"/>
            <a:ext cx="4384071" cy="244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3943"/>
            <a:ext cx="3773252" cy="3287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17" y="3581705"/>
            <a:ext cx="3864697" cy="3249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705" y="981103"/>
            <a:ext cx="4275740" cy="24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50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СТРАТЕГІЯ РОЗВИТКУ КЗДО №1 ПІСЛЯ ДЕОКУПАЦІЇ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784" y="1901950"/>
            <a:ext cx="7627015" cy="422421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3600" i="1" dirty="0" smtClean="0">
                <a:solidFill>
                  <a:srgbClr val="FF0000"/>
                </a:solidFill>
              </a:rPr>
              <a:t> </a:t>
            </a:r>
            <a:r>
              <a:rPr lang="uk-UA" sz="3600" i="1" dirty="0">
                <a:solidFill>
                  <a:srgbClr val="FF0000"/>
                </a:solidFill>
              </a:rPr>
              <a:t>І. ОСВІТНІЙ </a:t>
            </a:r>
            <a:r>
              <a:rPr lang="uk-UA" sz="3600" i="1" dirty="0" smtClean="0">
                <a:solidFill>
                  <a:srgbClr val="FF0000"/>
                </a:solidFill>
              </a:rPr>
              <a:t>НАПРЯМОК</a:t>
            </a:r>
          </a:p>
          <a:p>
            <a:r>
              <a:rPr lang="uk-UA" sz="3600" i="1" dirty="0" smtClean="0">
                <a:solidFill>
                  <a:srgbClr val="FF0000"/>
                </a:solidFill>
              </a:rPr>
              <a:t>ІІ. ЗАБЕЗПЕЧЕННЯ КАДРАМИ</a:t>
            </a:r>
          </a:p>
          <a:p>
            <a:r>
              <a:rPr lang="uk-UA" sz="3600" i="1" dirty="0" smtClean="0">
                <a:solidFill>
                  <a:srgbClr val="FF0000"/>
                </a:solidFill>
              </a:rPr>
              <a:t>ІІІ. ОСНОВНІ ВИМОГИ ДО МАТЕРІАЛЬНО-ТЕХНІЧНОЇ  БАЗИ ЗАКЛАДУ ДОШКІЛЬНОЇ ОСВІТИ</a:t>
            </a:r>
          </a:p>
          <a:p>
            <a:endParaRPr lang="ru-RU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140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195" y="69490"/>
            <a:ext cx="7635250" cy="534467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 </a:t>
            </a:r>
            <a:r>
              <a:rPr lang="uk-UA" sz="3600" dirty="0" smtClean="0"/>
              <a:t>      </a:t>
            </a:r>
            <a:r>
              <a:rPr lang="uk-UA" sz="3600" b="1" i="1" dirty="0" smtClean="0">
                <a:solidFill>
                  <a:srgbClr val="FF0000"/>
                </a:solidFill>
              </a:rPr>
              <a:t>І.</a:t>
            </a:r>
            <a:r>
              <a:rPr lang="uk-UA" sz="3600" b="1" i="1" dirty="0" smtClean="0"/>
              <a:t> </a:t>
            </a:r>
            <a:r>
              <a:rPr lang="uk-UA" sz="3600" b="1" i="1" dirty="0" smtClean="0">
                <a:solidFill>
                  <a:srgbClr val="FF0000"/>
                </a:solidFill>
              </a:rPr>
              <a:t>ОСВІТНІЙ НАПРЯМОК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3000" i="1" dirty="0" smtClean="0">
                <a:solidFill>
                  <a:srgbClr val="FF0000"/>
                </a:solidFill>
              </a:rPr>
              <a:t>Безпека життєдіяльності дошкільнят (опорний заклад дошкільної освіти з питань безпеки життєдіяльності та цивільного захисту)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000" i="1" dirty="0" smtClean="0">
                <a:solidFill>
                  <a:srgbClr val="FF0000"/>
                </a:solidFill>
              </a:rPr>
              <a:t>Робота з дітьми з особливими освітніми потребами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000" i="1" dirty="0" smtClean="0">
                <a:solidFill>
                  <a:srgbClr val="FF0000"/>
                </a:solidFill>
              </a:rPr>
              <a:t>Робота з обдарованими дітьми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000" i="1" dirty="0" smtClean="0">
                <a:solidFill>
                  <a:srgbClr val="FF0000"/>
                </a:solidFill>
              </a:rPr>
              <a:t>Фізкультурно-оздоровча робота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3000" i="1" dirty="0" smtClean="0">
                <a:solidFill>
                  <a:srgbClr val="FF0000"/>
                </a:solidFill>
              </a:rPr>
              <a:t>Навчання дошкільнят іноземним мовам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0198920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dirty="0" smtClean="0"/>
              <a:t>                   </a:t>
            </a:r>
            <a:r>
              <a:rPr lang="uk-UA" sz="4000" i="1" dirty="0" smtClean="0"/>
              <a:t>КАДРОВИЙ СКЛАД</a:t>
            </a:r>
            <a:endParaRPr lang="ru-RU" sz="4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uk-UA" i="1" dirty="0" smtClean="0">
                <a:solidFill>
                  <a:srgbClr val="FF0000"/>
                </a:solidFill>
              </a:rPr>
              <a:t> </a:t>
            </a:r>
            <a:r>
              <a:rPr lang="uk-UA" sz="3200" i="1" dirty="0" smtClean="0">
                <a:solidFill>
                  <a:srgbClr val="FF0000"/>
                </a:solidFill>
              </a:rPr>
              <a:t>Введення в склад КЗДО №1 нових штатних одиниць: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i="1" dirty="0" smtClean="0">
                <a:solidFill>
                  <a:srgbClr val="FF0000"/>
                </a:solidFill>
              </a:rPr>
              <a:t>     вихователь- методист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i="1" dirty="0" smtClean="0">
                <a:solidFill>
                  <a:srgbClr val="FF0000"/>
                </a:solidFill>
              </a:rPr>
              <a:t>      логопед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i="1" dirty="0">
                <a:solidFill>
                  <a:srgbClr val="FF0000"/>
                </a:solidFill>
              </a:rPr>
              <a:t> </a:t>
            </a:r>
            <a:r>
              <a:rPr lang="uk-UA" sz="3200" i="1" dirty="0" smtClean="0">
                <a:solidFill>
                  <a:srgbClr val="FF0000"/>
                </a:solidFill>
              </a:rPr>
              <a:t>     вчителі іноземних мов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803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49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uk-UA" i="1" dirty="0" smtClean="0"/>
              <a:t>        ІІ.   ОСНОВНІ ВИМОГИ ДО МАТЕРІАЛЬНО-ТЕХНІЧНОЇ БАЗИ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91130"/>
            <a:ext cx="8543245" cy="54973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uk-UA" i="1" dirty="0">
                <a:solidFill>
                  <a:srgbClr val="FF0000"/>
                </a:solidFill>
              </a:rPr>
              <a:t>Наявність бомбосховища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Відповідність усіх приміщень закладу нормам безпеки життєдіяльності і охорони праці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Відповідність нормам пожежної безпеки 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Відповідність приміщень харчоблоку та складських приміщень для зберігання продуктів вимогам НАССР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Наявність окремих приміщень для проведення музичних занять, занять з фізичної культури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Наявність умов для дітей з особливими освітніми потребами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Оснащення приміщень закладу сучасним технічним обладнанням, меблями для комфортного перебування дітей в закладі дошкільної освіти, їх соціалізації та проведення успішного </a:t>
            </a:r>
            <a:r>
              <a:rPr lang="uk-UA" i="1" dirty="0" err="1" smtClean="0">
                <a:solidFill>
                  <a:srgbClr val="FF0000"/>
                </a:solidFill>
              </a:rPr>
              <a:t>освітньо</a:t>
            </a:r>
            <a:r>
              <a:rPr lang="uk-UA" i="1" dirty="0" smtClean="0">
                <a:solidFill>
                  <a:srgbClr val="FF0000"/>
                </a:solidFill>
              </a:rPr>
              <a:t>-виховного процесу</a:t>
            </a:r>
          </a:p>
          <a:p>
            <a:r>
              <a:rPr lang="uk-UA" i="1" dirty="0" smtClean="0">
                <a:solidFill>
                  <a:srgbClr val="FF0000"/>
                </a:solidFill>
              </a:rPr>
              <a:t>Облаштування дитячих майданчиків закладу дошкільної освіти  сучасним ігровим та спортивним обладнанням</a:t>
            </a:r>
          </a:p>
        </p:txBody>
      </p:sp>
    </p:spTree>
    <p:extLst>
      <p:ext uri="{BB962C8B-B14F-4D97-AF65-F5344CB8AC3E}">
        <p14:creationId xmlns:p14="http://schemas.microsoft.com/office/powerpoint/2010/main" val="13748977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C56C2C-2A79-45CC-ADA2-DFFF35F7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"/>
            <a:ext cx="8398776" cy="1596539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8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27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uk-UA" sz="2700" b="1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НАВЧАННЯ ДІТЕЙ  ОСНОВАМ БЕЗПЕКИ </a:t>
            </a:r>
            <a:r>
              <a:rPr lang="uk-UA" sz="2700" b="1" i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ЖИТТЄДІЯЛЬНОСТІ </a:t>
            </a:r>
            <a:endParaRPr lang="ru-RU" sz="2700" b="1" i="1" u="sng" dirty="0">
              <a:ln/>
              <a:solidFill>
                <a:schemeClr val="accent3"/>
              </a:solidFill>
              <a:latin typeface="Georgia" pitchFamily="18" charset="0"/>
            </a:endParaRPr>
          </a:p>
          <a:p>
            <a:pPr algn="ctr"/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38BAF1C-66B7-4C0B-9704-730F81E6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1732417"/>
            <a:ext cx="3512215" cy="240510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F8D8E59-9496-4620-B89A-1D60CC24D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31" y="1715589"/>
            <a:ext cx="3895614" cy="243876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9F23BC1D-7F14-4963-BE8C-FA90AA89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31" y="4497935"/>
            <a:ext cx="3896004" cy="229057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609A55-0A1F-47C5-9ED6-182BFBB57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" y="4497934"/>
            <a:ext cx="3512215" cy="2290575"/>
          </a:xfrm>
          <a:prstGeom prst="rect">
            <a:avLst/>
          </a:prstGeom>
          <a:ln>
            <a:solidFill>
              <a:srgbClr val="CCFF99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26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6415</TotalTime>
  <Words>309</Words>
  <Application>Microsoft Office PowerPoint</Application>
  <PresentationFormat>Экран (4:3)</PresentationFormat>
  <Paragraphs>44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Wingdings</vt:lpstr>
      <vt:lpstr>Office Theme</vt:lpstr>
      <vt:lpstr>Презентация PowerPoint</vt:lpstr>
      <vt:lpstr>Презентация PowerPoint</vt:lpstr>
      <vt:lpstr>               Станом на 24.02.2022 року</vt:lpstr>
      <vt:lpstr>    СТАН КЗДО №1 НА ТЕПЕРІШНІЙ ЧАС</vt:lpstr>
      <vt:lpstr>СТРАТЕГІЯ РОЗВИТКУ КЗДО №1 ПІСЛЯ ДЕОКУПАЦІЇ</vt:lpstr>
      <vt:lpstr>Презентация PowerPoint</vt:lpstr>
      <vt:lpstr>                   КАДРОВИЙ СКЛАД</vt:lpstr>
      <vt:lpstr>        ІІ.   ОСНОВНІ ВИМОГИ ДО МАТЕРІАЛЬНО-ТЕХНІЧНОЇ БАЗИ</vt:lpstr>
      <vt:lpstr>Презентация PowerPoint</vt:lpstr>
      <vt:lpstr> ФІЗКУЛЬТУРНО-ОЗДОРОВЧА РОБОТА  </vt:lpstr>
      <vt:lpstr>   НАВЧАННЯ ДІТЕЙ ІНОЗЕМНИМ МОВАМ  </vt:lpstr>
      <vt:lpstr>  РОБОТА З ДІТЬМИ З ОСОБЛИВИМИ ОСВІТНІМИ ПОТРЕБАМИ </vt:lpstr>
      <vt:lpstr>  РОБОТА З ОБДАРОВАНИМИ ДІТЬМИ 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Administrator</cp:lastModifiedBy>
  <cp:revision>67</cp:revision>
  <cp:lastPrinted>2020-07-28T12:18:38Z</cp:lastPrinted>
  <dcterms:created xsi:type="dcterms:W3CDTF">2013-08-21T19:17:07Z</dcterms:created>
  <dcterms:modified xsi:type="dcterms:W3CDTF">2023-08-25T12:05:51Z</dcterms:modified>
</cp:coreProperties>
</file>